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</p:sldMasterIdLst>
  <p:notesMasterIdLst>
    <p:notesMasterId r:id="rId19"/>
  </p:notesMasterIdLst>
  <p:handoutMasterIdLst>
    <p:handoutMasterId r:id="rId20"/>
  </p:handoutMasterIdLst>
  <p:sldIdLst>
    <p:sldId id="288" r:id="rId3"/>
    <p:sldId id="307" r:id="rId4"/>
    <p:sldId id="323" r:id="rId5"/>
    <p:sldId id="309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10" r:id="rId17"/>
    <p:sldId id="322" r:id="rId18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2D4"/>
    <a:srgbClr val="8AC2D1"/>
    <a:srgbClr val="008AC9"/>
    <a:srgbClr val="00A7D6"/>
    <a:srgbClr val="FF5451"/>
    <a:srgbClr val="262A31"/>
    <a:srgbClr val="B2B2B2"/>
    <a:srgbClr val="C9C9C9"/>
    <a:srgbClr val="96969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006" autoAdjust="0"/>
  </p:normalViewPr>
  <p:slideViewPr>
    <p:cSldViewPr snapToGrid="0" snapToObjects="1" showGuides="1">
      <p:cViewPr varScale="1">
        <p:scale>
          <a:sx n="216" d="100"/>
          <a:sy n="216" d="100"/>
        </p:scale>
        <p:origin x="276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06.06.2023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06.06.2023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Mastertextformat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ten/Uni_Leipzig/1_Corporate_Design/17_351_UniLE_MF_Aktualisierung%20CD-Handbuch/Grafik/Produktion/Datenvorlagen/_UniLE_MF_Marke/MF_Marke/180504_Medizinische_Fakultaet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Volumes/Daten/Uni_Leipzig/1_Corporate_Design/17_351_UniLE_MF_Aktualisierung%20CD-Handbuch/Grafik/Produktion/Datenvorlagen/_UniLE_MF_Marke/MF_Marke/180504_Medizinische_Fakultaet.jpg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80504_Medizinische_Fakultaet.jpg" descr="/Volumes/Daten/Uni_Leipzig/1_Corporate_Design/17_351_UniLE_MF_Aktualisierung CD-Handbuch/Grafik/Produktion/Datenvorlagen/_UniLE_MF_Marke/MF_Marke/180504_Medizinische_Fakultaet.jp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94" y="19059"/>
            <a:ext cx="3401276" cy="154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Gleichschenkliges Dreieck 10"/>
          <p:cNvSpPr/>
          <p:nvPr userDrawn="1"/>
        </p:nvSpPr>
        <p:spPr>
          <a:xfrm rot="348924">
            <a:off x="8471146" y="-38043"/>
            <a:ext cx="956809" cy="5256635"/>
          </a:xfrm>
          <a:custGeom>
            <a:avLst/>
            <a:gdLst>
              <a:gd name="connsiteX0" fmla="*/ 0 w 581576"/>
              <a:gd name="connsiteY0" fmla="*/ 5163957 h 5163957"/>
              <a:gd name="connsiteX1" fmla="*/ 282722 w 581576"/>
              <a:gd name="connsiteY1" fmla="*/ 0 h 5163957"/>
              <a:gd name="connsiteX2" fmla="*/ 581576 w 581576"/>
              <a:gd name="connsiteY2" fmla="*/ 5163957 h 5163957"/>
              <a:gd name="connsiteX3" fmla="*/ 0 w 581576"/>
              <a:gd name="connsiteY3" fmla="*/ 5163957 h 5163957"/>
              <a:gd name="connsiteX0" fmla="*/ 0 w 798970"/>
              <a:gd name="connsiteY0" fmla="*/ 5163957 h 5163957"/>
              <a:gd name="connsiteX1" fmla="*/ 282722 w 798970"/>
              <a:gd name="connsiteY1" fmla="*/ 0 h 5163957"/>
              <a:gd name="connsiteX2" fmla="*/ 798970 w 798970"/>
              <a:gd name="connsiteY2" fmla="*/ 5162866 h 5163957"/>
              <a:gd name="connsiteX3" fmla="*/ 0 w 798970"/>
              <a:gd name="connsiteY3" fmla="*/ 5163957 h 5163957"/>
              <a:gd name="connsiteX0" fmla="*/ 0 w 727985"/>
              <a:gd name="connsiteY0" fmla="*/ 5240923 h 5240923"/>
              <a:gd name="connsiteX1" fmla="*/ 211737 w 727985"/>
              <a:gd name="connsiteY1" fmla="*/ 0 h 5240923"/>
              <a:gd name="connsiteX2" fmla="*/ 727985 w 727985"/>
              <a:gd name="connsiteY2" fmla="*/ 5162866 h 5240923"/>
              <a:gd name="connsiteX3" fmla="*/ 0 w 727985"/>
              <a:gd name="connsiteY3" fmla="*/ 5240923 h 5240923"/>
              <a:gd name="connsiteX0" fmla="*/ 0 w 727985"/>
              <a:gd name="connsiteY0" fmla="*/ 5245637 h 5245637"/>
              <a:gd name="connsiteX1" fmla="*/ 339503 w 727985"/>
              <a:gd name="connsiteY1" fmla="*/ 0 h 5245637"/>
              <a:gd name="connsiteX2" fmla="*/ 727985 w 727985"/>
              <a:gd name="connsiteY2" fmla="*/ 5167580 h 5245637"/>
              <a:gd name="connsiteX3" fmla="*/ 0 w 727985"/>
              <a:gd name="connsiteY3" fmla="*/ 5245637 h 5245637"/>
              <a:gd name="connsiteX0" fmla="*/ 0 w 781424"/>
              <a:gd name="connsiteY0" fmla="*/ 5245637 h 5245637"/>
              <a:gd name="connsiteX1" fmla="*/ 339503 w 781424"/>
              <a:gd name="connsiteY1" fmla="*/ 0 h 5245637"/>
              <a:gd name="connsiteX2" fmla="*/ 781424 w 781424"/>
              <a:gd name="connsiteY2" fmla="*/ 5149745 h 5245637"/>
              <a:gd name="connsiteX3" fmla="*/ 0 w 781424"/>
              <a:gd name="connsiteY3" fmla="*/ 5245637 h 524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424" h="5245637">
                <a:moveTo>
                  <a:pt x="0" y="5245637"/>
                </a:moveTo>
                <a:lnTo>
                  <a:pt x="339503" y="0"/>
                </a:lnTo>
                <a:lnTo>
                  <a:pt x="781424" y="5149745"/>
                </a:lnTo>
                <a:lnTo>
                  <a:pt x="0" y="5245637"/>
                </a:lnTo>
                <a:close/>
              </a:path>
            </a:pathLst>
          </a:custGeom>
          <a:solidFill>
            <a:srgbClr val="008AC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9"/>
          <p:cNvSpPr/>
          <p:nvPr userDrawn="1"/>
        </p:nvSpPr>
        <p:spPr>
          <a:xfrm rot="19041572" flipV="1">
            <a:off x="6280471" y="3669367"/>
            <a:ext cx="3546762" cy="2138528"/>
          </a:xfrm>
          <a:custGeom>
            <a:avLst/>
            <a:gdLst>
              <a:gd name="connsiteX0" fmla="*/ 0 w 3001466"/>
              <a:gd name="connsiteY0" fmla="*/ 1396370 h 1396370"/>
              <a:gd name="connsiteX1" fmla="*/ 1500733 w 3001466"/>
              <a:gd name="connsiteY1" fmla="*/ 0 h 1396370"/>
              <a:gd name="connsiteX2" fmla="*/ 3001466 w 3001466"/>
              <a:gd name="connsiteY2" fmla="*/ 1396370 h 1396370"/>
              <a:gd name="connsiteX3" fmla="*/ 0 w 3001466"/>
              <a:gd name="connsiteY3" fmla="*/ 1396370 h 1396370"/>
              <a:gd name="connsiteX0" fmla="*/ 0 w 3184561"/>
              <a:gd name="connsiteY0" fmla="*/ 1545552 h 1545552"/>
              <a:gd name="connsiteX1" fmla="*/ 1683828 w 3184561"/>
              <a:gd name="connsiteY1" fmla="*/ 0 h 1545552"/>
              <a:gd name="connsiteX2" fmla="*/ 3184561 w 3184561"/>
              <a:gd name="connsiteY2" fmla="*/ 1396370 h 1545552"/>
              <a:gd name="connsiteX3" fmla="*/ 0 w 3184561"/>
              <a:gd name="connsiteY3" fmla="*/ 1545552 h 1545552"/>
              <a:gd name="connsiteX0" fmla="*/ 0 w 3184561"/>
              <a:gd name="connsiteY0" fmla="*/ 1626746 h 1626746"/>
              <a:gd name="connsiteX1" fmla="*/ 1751392 w 3184561"/>
              <a:gd name="connsiteY1" fmla="*/ 0 h 1626746"/>
              <a:gd name="connsiteX2" fmla="*/ 3184561 w 3184561"/>
              <a:gd name="connsiteY2" fmla="*/ 1477564 h 1626746"/>
              <a:gd name="connsiteX3" fmla="*/ 0 w 3184561"/>
              <a:gd name="connsiteY3" fmla="*/ 1626746 h 1626746"/>
              <a:gd name="connsiteX0" fmla="*/ 0 w 3129705"/>
              <a:gd name="connsiteY0" fmla="*/ 1626746 h 1626746"/>
              <a:gd name="connsiteX1" fmla="*/ 1751392 w 3129705"/>
              <a:gd name="connsiteY1" fmla="*/ 0 h 1626746"/>
              <a:gd name="connsiteX2" fmla="*/ 3129705 w 3129705"/>
              <a:gd name="connsiteY2" fmla="*/ 1490123 h 1626746"/>
              <a:gd name="connsiteX3" fmla="*/ 0 w 3129705"/>
              <a:gd name="connsiteY3" fmla="*/ 1626746 h 1626746"/>
              <a:gd name="connsiteX0" fmla="*/ 0 w 2988954"/>
              <a:gd name="connsiteY0" fmla="*/ 1769049 h 1769049"/>
              <a:gd name="connsiteX1" fmla="*/ 1610641 w 2988954"/>
              <a:gd name="connsiteY1" fmla="*/ 0 h 1769049"/>
              <a:gd name="connsiteX2" fmla="*/ 2988954 w 2988954"/>
              <a:gd name="connsiteY2" fmla="*/ 1490123 h 1769049"/>
              <a:gd name="connsiteX3" fmla="*/ 0 w 2988954"/>
              <a:gd name="connsiteY3" fmla="*/ 1769049 h 1769049"/>
              <a:gd name="connsiteX0" fmla="*/ 0 w 2988954"/>
              <a:gd name="connsiteY0" fmla="*/ 1624870 h 1624870"/>
              <a:gd name="connsiteX1" fmla="*/ 1752896 w 2988954"/>
              <a:gd name="connsiteY1" fmla="*/ 0 h 1624870"/>
              <a:gd name="connsiteX2" fmla="*/ 2988954 w 2988954"/>
              <a:gd name="connsiteY2" fmla="*/ 1345944 h 1624870"/>
              <a:gd name="connsiteX3" fmla="*/ 0 w 2988954"/>
              <a:gd name="connsiteY3" fmla="*/ 1624870 h 1624870"/>
              <a:gd name="connsiteX0" fmla="*/ 0 w 3546762"/>
              <a:gd name="connsiteY0" fmla="*/ 2138528 h 2138528"/>
              <a:gd name="connsiteX1" fmla="*/ 2310704 w 3546762"/>
              <a:gd name="connsiteY1" fmla="*/ 0 h 2138528"/>
              <a:gd name="connsiteX2" fmla="*/ 3546762 w 3546762"/>
              <a:gd name="connsiteY2" fmla="*/ 1345944 h 2138528"/>
              <a:gd name="connsiteX3" fmla="*/ 0 w 3546762"/>
              <a:gd name="connsiteY3" fmla="*/ 2138528 h 21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2" h="2138528">
                <a:moveTo>
                  <a:pt x="0" y="2138528"/>
                </a:moveTo>
                <a:lnTo>
                  <a:pt x="2310704" y="0"/>
                </a:lnTo>
                <a:lnTo>
                  <a:pt x="3546762" y="1345944"/>
                </a:lnTo>
                <a:lnTo>
                  <a:pt x="0" y="2138528"/>
                </a:lnTo>
                <a:close/>
              </a:path>
            </a:pathLst>
          </a:custGeom>
          <a:solidFill>
            <a:srgbClr val="8AC2D1">
              <a:alpha val="50196"/>
            </a:srgbClr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79B2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372533"/>
            <a:ext cx="2692400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8AC2D1">
              <a:alpha val="49804"/>
            </a:srgbClr>
          </a:solidFill>
          <a:ln>
            <a:noFill/>
          </a:ln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rgbClr val="008AC9"/>
          </a:solidFill>
          <a:ln>
            <a:noFill/>
          </a:ln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8AC2D1">
              <a:alpha val="49804"/>
            </a:srgbClr>
          </a:solidFill>
          <a:ln>
            <a:noFill/>
          </a:ln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79B2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sp>
        <p:nvSpPr>
          <p:cNvPr id="10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5873903" y="7674"/>
            <a:ext cx="3368168" cy="5148188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  <a:gd name="connsiteX0" fmla="*/ 2417147 w 5643017"/>
              <a:gd name="connsiteY0" fmla="*/ 5174079 h 5177448"/>
              <a:gd name="connsiteX1" fmla="*/ 0 w 5643017"/>
              <a:gd name="connsiteY1" fmla="*/ 4609 h 5177448"/>
              <a:gd name="connsiteX2" fmla="*/ 5643017 w 5643017"/>
              <a:gd name="connsiteY2" fmla="*/ 0 h 5177448"/>
              <a:gd name="connsiteX3" fmla="*/ 3200858 w 5643017"/>
              <a:gd name="connsiteY3" fmla="*/ 5177448 h 5177448"/>
              <a:gd name="connsiteX4" fmla="*/ 2417147 w 5643017"/>
              <a:gd name="connsiteY4" fmla="*/ 5174079 h 5177448"/>
              <a:gd name="connsiteX0" fmla="*/ 2417147 w 5643017"/>
              <a:gd name="connsiteY0" fmla="*/ 5174079 h 5177448"/>
              <a:gd name="connsiteX1" fmla="*/ 0 w 5643017"/>
              <a:gd name="connsiteY1" fmla="*/ 4609 h 5177448"/>
              <a:gd name="connsiteX2" fmla="*/ 5643017 w 5643017"/>
              <a:gd name="connsiteY2" fmla="*/ 0 h 5177448"/>
              <a:gd name="connsiteX3" fmla="*/ 3290068 w 5643017"/>
              <a:gd name="connsiteY3" fmla="*/ 5177448 h 5177448"/>
              <a:gd name="connsiteX4" fmla="*/ 2417147 w 5643017"/>
              <a:gd name="connsiteY4" fmla="*/ 5174079 h 5177448"/>
              <a:gd name="connsiteX0" fmla="*/ 2417147 w 3368168"/>
              <a:gd name="connsiteY0" fmla="*/ 5169470 h 5172839"/>
              <a:gd name="connsiteX1" fmla="*/ 0 w 3368168"/>
              <a:gd name="connsiteY1" fmla="*/ 0 h 5172839"/>
              <a:gd name="connsiteX2" fmla="*/ 3368168 w 3368168"/>
              <a:gd name="connsiteY2" fmla="*/ 17801 h 5172839"/>
              <a:gd name="connsiteX3" fmla="*/ 3290068 w 3368168"/>
              <a:gd name="connsiteY3" fmla="*/ 5172839 h 5172839"/>
              <a:gd name="connsiteX4" fmla="*/ 2417147 w 3368168"/>
              <a:gd name="connsiteY4" fmla="*/ 5169470 h 5172839"/>
              <a:gd name="connsiteX0" fmla="*/ 2417147 w 3368168"/>
              <a:gd name="connsiteY0" fmla="*/ 5169470 h 5172839"/>
              <a:gd name="connsiteX1" fmla="*/ 0 w 3368168"/>
              <a:gd name="connsiteY1" fmla="*/ 0 h 5172839"/>
              <a:gd name="connsiteX2" fmla="*/ 3368168 w 3368168"/>
              <a:gd name="connsiteY2" fmla="*/ 17801 h 5172839"/>
              <a:gd name="connsiteX3" fmla="*/ 3290068 w 3368168"/>
              <a:gd name="connsiteY3" fmla="*/ 5172839 h 5172839"/>
              <a:gd name="connsiteX4" fmla="*/ 2417147 w 3368168"/>
              <a:gd name="connsiteY4" fmla="*/ 5169470 h 51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168" h="5172839">
                <a:moveTo>
                  <a:pt x="2417147" y="5169470"/>
                </a:moveTo>
                <a:lnTo>
                  <a:pt x="0" y="0"/>
                </a:lnTo>
                <a:lnTo>
                  <a:pt x="3368168" y="17801"/>
                </a:lnTo>
                <a:cubicBezTo>
                  <a:pt x="3366121" y="1738457"/>
                  <a:pt x="3292115" y="3452183"/>
                  <a:pt x="3290068" y="5172839"/>
                </a:cubicBezTo>
                <a:lnTo>
                  <a:pt x="2417147" y="5169470"/>
                </a:lnTo>
                <a:close/>
              </a:path>
            </a:pathLst>
          </a:custGeom>
          <a:solidFill>
            <a:srgbClr val="008AC9"/>
          </a:solidFill>
          <a:ln>
            <a:noFill/>
          </a:ln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6247991" y="1769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8AC2D1">
              <a:alpha val="49804"/>
            </a:srgbClr>
          </a:solidFill>
          <a:ln>
            <a:noFill/>
          </a:ln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5873903" y="7674"/>
            <a:ext cx="3368168" cy="5148188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  <a:gd name="connsiteX0" fmla="*/ 2417147 w 5643017"/>
              <a:gd name="connsiteY0" fmla="*/ 5174079 h 5177448"/>
              <a:gd name="connsiteX1" fmla="*/ 0 w 5643017"/>
              <a:gd name="connsiteY1" fmla="*/ 4609 h 5177448"/>
              <a:gd name="connsiteX2" fmla="*/ 5643017 w 5643017"/>
              <a:gd name="connsiteY2" fmla="*/ 0 h 5177448"/>
              <a:gd name="connsiteX3" fmla="*/ 3200858 w 5643017"/>
              <a:gd name="connsiteY3" fmla="*/ 5177448 h 5177448"/>
              <a:gd name="connsiteX4" fmla="*/ 2417147 w 5643017"/>
              <a:gd name="connsiteY4" fmla="*/ 5174079 h 5177448"/>
              <a:gd name="connsiteX0" fmla="*/ 2417147 w 5643017"/>
              <a:gd name="connsiteY0" fmla="*/ 5174079 h 5177448"/>
              <a:gd name="connsiteX1" fmla="*/ 0 w 5643017"/>
              <a:gd name="connsiteY1" fmla="*/ 4609 h 5177448"/>
              <a:gd name="connsiteX2" fmla="*/ 5643017 w 5643017"/>
              <a:gd name="connsiteY2" fmla="*/ 0 h 5177448"/>
              <a:gd name="connsiteX3" fmla="*/ 3290068 w 5643017"/>
              <a:gd name="connsiteY3" fmla="*/ 5177448 h 5177448"/>
              <a:gd name="connsiteX4" fmla="*/ 2417147 w 5643017"/>
              <a:gd name="connsiteY4" fmla="*/ 5174079 h 5177448"/>
              <a:gd name="connsiteX0" fmla="*/ 2417147 w 3368168"/>
              <a:gd name="connsiteY0" fmla="*/ 5169470 h 5172839"/>
              <a:gd name="connsiteX1" fmla="*/ 0 w 3368168"/>
              <a:gd name="connsiteY1" fmla="*/ 0 h 5172839"/>
              <a:gd name="connsiteX2" fmla="*/ 3368168 w 3368168"/>
              <a:gd name="connsiteY2" fmla="*/ 17801 h 5172839"/>
              <a:gd name="connsiteX3" fmla="*/ 3290068 w 3368168"/>
              <a:gd name="connsiteY3" fmla="*/ 5172839 h 5172839"/>
              <a:gd name="connsiteX4" fmla="*/ 2417147 w 3368168"/>
              <a:gd name="connsiteY4" fmla="*/ 5169470 h 5172839"/>
              <a:gd name="connsiteX0" fmla="*/ 2417147 w 3368168"/>
              <a:gd name="connsiteY0" fmla="*/ 5169470 h 5172839"/>
              <a:gd name="connsiteX1" fmla="*/ 0 w 3368168"/>
              <a:gd name="connsiteY1" fmla="*/ 0 h 5172839"/>
              <a:gd name="connsiteX2" fmla="*/ 3368168 w 3368168"/>
              <a:gd name="connsiteY2" fmla="*/ 17801 h 5172839"/>
              <a:gd name="connsiteX3" fmla="*/ 3290068 w 3368168"/>
              <a:gd name="connsiteY3" fmla="*/ 5172839 h 5172839"/>
              <a:gd name="connsiteX4" fmla="*/ 2417147 w 3368168"/>
              <a:gd name="connsiteY4" fmla="*/ 5169470 h 51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168" h="5172839">
                <a:moveTo>
                  <a:pt x="2417147" y="5169470"/>
                </a:moveTo>
                <a:lnTo>
                  <a:pt x="0" y="0"/>
                </a:lnTo>
                <a:lnTo>
                  <a:pt x="3368168" y="17801"/>
                </a:lnTo>
                <a:cubicBezTo>
                  <a:pt x="3366121" y="1738457"/>
                  <a:pt x="3292115" y="3452183"/>
                  <a:pt x="3290068" y="5172839"/>
                </a:cubicBezTo>
                <a:lnTo>
                  <a:pt x="2417147" y="5169470"/>
                </a:lnTo>
                <a:close/>
              </a:path>
            </a:pathLst>
          </a:custGeom>
          <a:solidFill>
            <a:srgbClr val="008AC9"/>
          </a:solidFill>
          <a:ln>
            <a:noFill/>
          </a:ln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6247991" y="1769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8AC2D1">
              <a:alpha val="49804"/>
            </a:srgbClr>
          </a:solidFill>
          <a:ln>
            <a:noFill/>
          </a:ln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8" name="180504_Medizinische_Fakultaet.jpg" descr="/Volumes/Daten/Uni_Leipzig/1_Corporate_Design/17_351_UniLE_MF_Aktualisierung CD-Handbuch/Grafik/Produktion/Datenvorlagen/_UniLE_MF_Marke/MF_Marke/180504_Medizinische_Fakultaet.jpg"/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94" y="19059"/>
            <a:ext cx="3401276" cy="1547998"/>
          </a:xfrm>
          <a:prstGeom prst="rect">
            <a:avLst/>
          </a:prstGeom>
        </p:spPr>
      </p:pic>
      <p:sp>
        <p:nvSpPr>
          <p:cNvPr id="9" name="Gleichschenkliges Dreieck 10"/>
          <p:cNvSpPr/>
          <p:nvPr userDrawn="1"/>
        </p:nvSpPr>
        <p:spPr>
          <a:xfrm rot="348924">
            <a:off x="8471146" y="-38043"/>
            <a:ext cx="956809" cy="5256635"/>
          </a:xfrm>
          <a:custGeom>
            <a:avLst/>
            <a:gdLst>
              <a:gd name="connsiteX0" fmla="*/ 0 w 581576"/>
              <a:gd name="connsiteY0" fmla="*/ 5163957 h 5163957"/>
              <a:gd name="connsiteX1" fmla="*/ 282722 w 581576"/>
              <a:gd name="connsiteY1" fmla="*/ 0 h 5163957"/>
              <a:gd name="connsiteX2" fmla="*/ 581576 w 581576"/>
              <a:gd name="connsiteY2" fmla="*/ 5163957 h 5163957"/>
              <a:gd name="connsiteX3" fmla="*/ 0 w 581576"/>
              <a:gd name="connsiteY3" fmla="*/ 5163957 h 5163957"/>
              <a:gd name="connsiteX0" fmla="*/ 0 w 798970"/>
              <a:gd name="connsiteY0" fmla="*/ 5163957 h 5163957"/>
              <a:gd name="connsiteX1" fmla="*/ 282722 w 798970"/>
              <a:gd name="connsiteY1" fmla="*/ 0 h 5163957"/>
              <a:gd name="connsiteX2" fmla="*/ 798970 w 798970"/>
              <a:gd name="connsiteY2" fmla="*/ 5162866 h 5163957"/>
              <a:gd name="connsiteX3" fmla="*/ 0 w 798970"/>
              <a:gd name="connsiteY3" fmla="*/ 5163957 h 5163957"/>
              <a:gd name="connsiteX0" fmla="*/ 0 w 727985"/>
              <a:gd name="connsiteY0" fmla="*/ 5240923 h 5240923"/>
              <a:gd name="connsiteX1" fmla="*/ 211737 w 727985"/>
              <a:gd name="connsiteY1" fmla="*/ 0 h 5240923"/>
              <a:gd name="connsiteX2" fmla="*/ 727985 w 727985"/>
              <a:gd name="connsiteY2" fmla="*/ 5162866 h 5240923"/>
              <a:gd name="connsiteX3" fmla="*/ 0 w 727985"/>
              <a:gd name="connsiteY3" fmla="*/ 5240923 h 5240923"/>
              <a:gd name="connsiteX0" fmla="*/ 0 w 727985"/>
              <a:gd name="connsiteY0" fmla="*/ 5245637 h 5245637"/>
              <a:gd name="connsiteX1" fmla="*/ 339503 w 727985"/>
              <a:gd name="connsiteY1" fmla="*/ 0 h 5245637"/>
              <a:gd name="connsiteX2" fmla="*/ 727985 w 727985"/>
              <a:gd name="connsiteY2" fmla="*/ 5167580 h 5245637"/>
              <a:gd name="connsiteX3" fmla="*/ 0 w 727985"/>
              <a:gd name="connsiteY3" fmla="*/ 5245637 h 5245637"/>
              <a:gd name="connsiteX0" fmla="*/ 0 w 781424"/>
              <a:gd name="connsiteY0" fmla="*/ 5245637 h 5245637"/>
              <a:gd name="connsiteX1" fmla="*/ 339503 w 781424"/>
              <a:gd name="connsiteY1" fmla="*/ 0 h 5245637"/>
              <a:gd name="connsiteX2" fmla="*/ 781424 w 781424"/>
              <a:gd name="connsiteY2" fmla="*/ 5149745 h 5245637"/>
              <a:gd name="connsiteX3" fmla="*/ 0 w 781424"/>
              <a:gd name="connsiteY3" fmla="*/ 5245637 h 524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424" h="5245637">
                <a:moveTo>
                  <a:pt x="0" y="5245637"/>
                </a:moveTo>
                <a:lnTo>
                  <a:pt x="339503" y="0"/>
                </a:lnTo>
                <a:lnTo>
                  <a:pt x="781424" y="5149745"/>
                </a:lnTo>
                <a:lnTo>
                  <a:pt x="0" y="5245637"/>
                </a:lnTo>
                <a:close/>
              </a:path>
            </a:pathLst>
          </a:custGeom>
          <a:solidFill>
            <a:srgbClr val="008AC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 userDrawn="1"/>
        </p:nvSpPr>
        <p:spPr>
          <a:xfrm rot="19041572" flipV="1">
            <a:off x="6280471" y="3669367"/>
            <a:ext cx="3546762" cy="2138528"/>
          </a:xfrm>
          <a:custGeom>
            <a:avLst/>
            <a:gdLst>
              <a:gd name="connsiteX0" fmla="*/ 0 w 3001466"/>
              <a:gd name="connsiteY0" fmla="*/ 1396370 h 1396370"/>
              <a:gd name="connsiteX1" fmla="*/ 1500733 w 3001466"/>
              <a:gd name="connsiteY1" fmla="*/ 0 h 1396370"/>
              <a:gd name="connsiteX2" fmla="*/ 3001466 w 3001466"/>
              <a:gd name="connsiteY2" fmla="*/ 1396370 h 1396370"/>
              <a:gd name="connsiteX3" fmla="*/ 0 w 3001466"/>
              <a:gd name="connsiteY3" fmla="*/ 1396370 h 1396370"/>
              <a:gd name="connsiteX0" fmla="*/ 0 w 3184561"/>
              <a:gd name="connsiteY0" fmla="*/ 1545552 h 1545552"/>
              <a:gd name="connsiteX1" fmla="*/ 1683828 w 3184561"/>
              <a:gd name="connsiteY1" fmla="*/ 0 h 1545552"/>
              <a:gd name="connsiteX2" fmla="*/ 3184561 w 3184561"/>
              <a:gd name="connsiteY2" fmla="*/ 1396370 h 1545552"/>
              <a:gd name="connsiteX3" fmla="*/ 0 w 3184561"/>
              <a:gd name="connsiteY3" fmla="*/ 1545552 h 1545552"/>
              <a:gd name="connsiteX0" fmla="*/ 0 w 3184561"/>
              <a:gd name="connsiteY0" fmla="*/ 1626746 h 1626746"/>
              <a:gd name="connsiteX1" fmla="*/ 1751392 w 3184561"/>
              <a:gd name="connsiteY1" fmla="*/ 0 h 1626746"/>
              <a:gd name="connsiteX2" fmla="*/ 3184561 w 3184561"/>
              <a:gd name="connsiteY2" fmla="*/ 1477564 h 1626746"/>
              <a:gd name="connsiteX3" fmla="*/ 0 w 3184561"/>
              <a:gd name="connsiteY3" fmla="*/ 1626746 h 1626746"/>
              <a:gd name="connsiteX0" fmla="*/ 0 w 3129705"/>
              <a:gd name="connsiteY0" fmla="*/ 1626746 h 1626746"/>
              <a:gd name="connsiteX1" fmla="*/ 1751392 w 3129705"/>
              <a:gd name="connsiteY1" fmla="*/ 0 h 1626746"/>
              <a:gd name="connsiteX2" fmla="*/ 3129705 w 3129705"/>
              <a:gd name="connsiteY2" fmla="*/ 1490123 h 1626746"/>
              <a:gd name="connsiteX3" fmla="*/ 0 w 3129705"/>
              <a:gd name="connsiteY3" fmla="*/ 1626746 h 1626746"/>
              <a:gd name="connsiteX0" fmla="*/ 0 w 2988954"/>
              <a:gd name="connsiteY0" fmla="*/ 1769049 h 1769049"/>
              <a:gd name="connsiteX1" fmla="*/ 1610641 w 2988954"/>
              <a:gd name="connsiteY1" fmla="*/ 0 h 1769049"/>
              <a:gd name="connsiteX2" fmla="*/ 2988954 w 2988954"/>
              <a:gd name="connsiteY2" fmla="*/ 1490123 h 1769049"/>
              <a:gd name="connsiteX3" fmla="*/ 0 w 2988954"/>
              <a:gd name="connsiteY3" fmla="*/ 1769049 h 1769049"/>
              <a:gd name="connsiteX0" fmla="*/ 0 w 2988954"/>
              <a:gd name="connsiteY0" fmla="*/ 1624870 h 1624870"/>
              <a:gd name="connsiteX1" fmla="*/ 1752896 w 2988954"/>
              <a:gd name="connsiteY1" fmla="*/ 0 h 1624870"/>
              <a:gd name="connsiteX2" fmla="*/ 2988954 w 2988954"/>
              <a:gd name="connsiteY2" fmla="*/ 1345944 h 1624870"/>
              <a:gd name="connsiteX3" fmla="*/ 0 w 2988954"/>
              <a:gd name="connsiteY3" fmla="*/ 1624870 h 1624870"/>
              <a:gd name="connsiteX0" fmla="*/ 0 w 3546762"/>
              <a:gd name="connsiteY0" fmla="*/ 2138528 h 2138528"/>
              <a:gd name="connsiteX1" fmla="*/ 2310704 w 3546762"/>
              <a:gd name="connsiteY1" fmla="*/ 0 h 2138528"/>
              <a:gd name="connsiteX2" fmla="*/ 3546762 w 3546762"/>
              <a:gd name="connsiteY2" fmla="*/ 1345944 h 2138528"/>
              <a:gd name="connsiteX3" fmla="*/ 0 w 3546762"/>
              <a:gd name="connsiteY3" fmla="*/ 2138528 h 21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2" h="2138528">
                <a:moveTo>
                  <a:pt x="0" y="2138528"/>
                </a:moveTo>
                <a:lnTo>
                  <a:pt x="2310704" y="0"/>
                </a:lnTo>
                <a:lnTo>
                  <a:pt x="3546762" y="1345944"/>
                </a:lnTo>
                <a:lnTo>
                  <a:pt x="0" y="2138528"/>
                </a:lnTo>
                <a:close/>
              </a:path>
            </a:pathLst>
          </a:custGeom>
          <a:solidFill>
            <a:srgbClr val="8AC2D1">
              <a:alpha val="50196"/>
            </a:srgbClr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04801"/>
            <a:ext cx="8234364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160890"/>
            <a:ext cx="8234364" cy="344180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21782" y="4882455"/>
            <a:ext cx="869781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CF40E255-620A-4E24-8D58-82D506EBF98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90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  <p:sldLayoutId id="2147483886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79B2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154545" y="4837382"/>
            <a:ext cx="678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Einrichtungsname</a:t>
            </a: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emf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295275" y="2079625"/>
            <a:ext cx="8093075" cy="1485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2000" cap="none" dirty="0">
                <a:latin typeface="Arial" panose="020B0604020202020204" pitchFamily="34" charset="0"/>
                <a:cs typeface="Arial" panose="020B0604020202020204" pitchFamily="34" charset="0"/>
              </a:rPr>
              <a:t>POL1- Kurs „Infektiologie, Immunologie, Immunonkologie“</a:t>
            </a: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Verfassen von Arztbriefen</a:t>
            </a:r>
            <a:endParaRPr lang="de-DE" altLang="de-DE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8FEBE2-CCD8-7B5F-97A2-62C2A3C96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"/>
    </mc:Choice>
    <mc:Fallback xmlns="">
      <p:transition spd="slow" advTm="1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„körperlicher Untersuchungsbefund bei Aufnahme“</a:t>
            </a:r>
          </a:p>
          <a:p>
            <a:pPr algn="l">
              <a:buFont typeface="Symbol" pitchFamily="2" charset="2"/>
              <a:buChar char="-"/>
            </a:pPr>
            <a:r>
              <a:rPr lang="de-DE" b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Allgemeiner Eindruck, Ernährungszustand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Vitalparameter (Herzfrequenz, Atemfrequenz, Temperatur, RR, Blutzucker…)</a:t>
            </a:r>
          </a:p>
          <a:p>
            <a:pPr algn="l">
              <a:buFont typeface="Symbol" pitchFamily="2" charset="2"/>
              <a:buChar char="-"/>
            </a:pPr>
            <a:r>
              <a:rPr lang="de-DE" b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Kopf-/Hals</a:t>
            </a:r>
          </a:p>
          <a:p>
            <a:pPr algn="l">
              <a:buFont typeface="Symbol" pitchFamily="2" charset="2"/>
              <a:buChar char="-"/>
            </a:pPr>
            <a:r>
              <a:rPr lang="de-DE" b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Herz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Lunge</a:t>
            </a:r>
          </a:p>
          <a:p>
            <a:pPr algn="l">
              <a:buFont typeface="Symbol" pitchFamily="2" charset="2"/>
              <a:buChar char="-"/>
            </a:pPr>
            <a:r>
              <a:rPr lang="de-DE" b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Abdomen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Gefäßstatus</a:t>
            </a:r>
          </a:p>
          <a:p>
            <a:pPr algn="l">
              <a:buFont typeface="Symbol" pitchFamily="2" charset="2"/>
              <a:buChar char="-"/>
            </a:pPr>
            <a:r>
              <a:rPr lang="de-DE" b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Bewegungsapparat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Neurologischer Status</a:t>
            </a:r>
            <a:endParaRPr lang="de-DE" b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127298-3347-9BF6-4131-27721FEFA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5"/>
    </mc:Choice>
    <mc:Fallback xmlns="">
      <p:transition spd="slow" advTm="4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„weitere Diagnostik und Befunde“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können alle weiteren erhobenen Befunde eingetragen werden (</a:t>
            </a: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EKG, </a:t>
            </a: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Bildgebung, </a:t>
            </a:r>
            <a:r>
              <a:rPr lang="de-DE" b="0" i="0" u="none" strike="noStrike" dirty="0" err="1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Histologien</a:t>
            </a: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etc.) 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Befunde immer mit jeweiligem Datum und in der Reihenfolge der Erhebung angeben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 das Wesentliche aufführen! </a:t>
            </a:r>
          </a:p>
          <a:p>
            <a:pPr algn="l">
              <a:buFont typeface="Symbol" pitchFamily="2" charset="2"/>
              <a:buChar char="-"/>
            </a:pPr>
            <a:r>
              <a:rPr lang="de-DE" i="1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Interpretation der Ergebnisse (dies gehört in der Verlauf!)</a:t>
            </a:r>
            <a:r>
              <a:rPr lang="de-DE" dirty="0"/>
              <a:t/>
            </a:r>
            <a:br>
              <a:rPr lang="de-DE" dirty="0"/>
            </a:b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AC0098-8A6C-9527-5C91-C6B8540EC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1"/>
    </mc:Choice>
    <mc:Fallback xmlns="">
      <p:transition spd="slow" advTm="7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„Beurteilung und Verlauf - Epikrise“</a:t>
            </a:r>
          </a:p>
          <a:p>
            <a:pPr algn="l">
              <a:buFont typeface="Symbol" pitchFamily="2" charset="2"/>
              <a:buChar char="-"/>
            </a:pPr>
            <a:r>
              <a:rPr lang="de-DE" b="1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Inhalt</a:t>
            </a:r>
            <a:endParaRPr lang="de-DE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Sollte an Anamnese und o.g. Untersuchungen anknüpfen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Interpretation der o.g. Befunde, Formulierung einer Verdachtsdiagnose und ggf. Abgrenzung gegenüber Differenzialdiagnosen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Begründung für weitergehende diagnostische Maßnahmen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Beschreibung der Therapie und des (stationären) Verlaufs bis zur Entlassung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Zudem Benennung von Schwierigkeiten und Komplikationen</a:t>
            </a:r>
          </a:p>
          <a:p>
            <a:pPr marL="0" indent="0" algn="l">
              <a:spcBef>
                <a:spcPts val="1032"/>
              </a:spcBef>
              <a:buNone/>
            </a:pPr>
            <a:r>
              <a:rPr lang="de-DE" b="1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Beispiel einer Herleitung:</a:t>
            </a:r>
            <a:endParaRPr lang="de-DE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Symptome A und B – Verdacht auf Diagnose C – Diagnostik D – </a:t>
            </a:r>
            <a:r>
              <a:rPr lang="de-DE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Bestätigung</a:t>
            </a:r>
            <a:r>
              <a:rPr lang="de-DE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oder Ausschluss Diagnose E – Therapie F </a:t>
            </a:r>
            <a:endParaRPr lang="de-DE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0C7FD9-4BDD-0C61-D917-86B5E72F9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09"/>
    </mc:Choice>
    <mc:Fallback xmlns="">
      <p:transition spd="slow" advTm="10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„Medikation bei Entlassung“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Angabe von Wirkstoff, Darreichungsform, Dosis und Einnahmeschema 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Ggf. Therapiedauer </a:t>
            </a:r>
          </a:p>
          <a:p>
            <a:pPr marL="0" indent="0" algn="l">
              <a:buNone/>
            </a:pPr>
            <a:endParaRPr lang="de-DE" dirty="0">
              <a:solidFill>
                <a:srgbClr val="1A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b="1" i="0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Cave:</a:t>
            </a:r>
          </a:p>
          <a:p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Handelsname und </a:t>
            </a:r>
            <a:r>
              <a:rPr lang="de-DE" b="1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Wirkstoff</a:t>
            </a: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sollten benannt werden</a:t>
            </a:r>
          </a:p>
          <a:p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Abschnitt „Medikation“ gibt die Möglichkeit, Wechselwirkungen der Präpa</a:t>
            </a: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zu überprüfen und ggf. eine „Polymedikation“ zu vermeiden</a:t>
            </a:r>
          </a:p>
          <a:p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Anpass</a:t>
            </a:r>
            <a:r>
              <a:rPr lang="de-DE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ungen im Rahmen des Bundeseinheitlichen Medikationsplans (BMP)</a:t>
            </a:r>
            <a:endParaRPr lang="de-DE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FA874E-7015-A5BA-D7C2-9E070395E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9"/>
    </mc:Choice>
    <mc:Fallback xmlns="">
      <p:transition spd="slow" advTm="7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„weiteres Prozedere/Empfehlungen“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sz="19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sollen die wichtigsten Informationen für das weitere Vorgehen und ggf. Termine zu Kontrolluntersuchungen aufgeführt werden 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sz="19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Wichtige Informationen sollten unbedingt in diesem Abschnitt stehen, da viele Ärzte aus Zeitnot nur die Diagnosen, die Medikation bei Entlassung und das weitere Prozedere lesen!</a:t>
            </a:r>
          </a:p>
          <a:p>
            <a:pPr algn="l">
              <a:buFont typeface="Symbol" pitchFamily="2" charset="2"/>
              <a:buChar char="-"/>
            </a:pPr>
            <a:r>
              <a:rPr lang="de-DE" sz="19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Abschluss samt </a:t>
            </a: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Schlussformel</a:t>
            </a:r>
            <a:r>
              <a:rPr lang="de-DE" sz="19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 Rückfragen stehen wir Ihnen jederzeit gern zur Verfügung.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freundlichen kollegialen Grüßen.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Namen und Unterschriften von </a:t>
            </a:r>
            <a:r>
              <a:rPr lang="de-DE" sz="1900" b="0" i="1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Chefärzt</a:t>
            </a: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*in, </a:t>
            </a:r>
            <a:r>
              <a:rPr lang="de-DE" sz="1900" b="0" i="1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Oberärzt</a:t>
            </a: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*in und behandelnder </a:t>
            </a:r>
            <a:r>
              <a:rPr lang="de-DE" sz="1900" b="0" i="1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Stationsärzt</a:t>
            </a:r>
            <a:r>
              <a:rPr lang="de-DE" sz="19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*in</a:t>
            </a: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1A7CE1-228C-37B2-D05B-668529A1D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28"/>
    </mc:Choice>
    <mc:Fallback xmlns="">
      <p:transition spd="slow" advTm="8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306000"/>
            <a:ext cx="8233200" cy="75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Zusammenfassung</a:t>
            </a:r>
            <a:endParaRPr lang="de-DE" altLang="de-DE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5066"/>
          </a:xfrm>
        </p:spPr>
        <p:txBody>
          <a:bodyPr>
            <a:normAutofit/>
          </a:bodyPr>
          <a:lstStyle/>
          <a:p>
            <a:pPr marL="444500" lvl="1" indent="0">
              <a:buNone/>
              <a:defRPr/>
            </a:pPr>
            <a:endParaRPr lang="de-DE" sz="18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Verfassen von Arztbriefen ist ein fester Bestandteil der klinischen Tätigkeit der </a:t>
            </a:r>
            <a:r>
              <a:rPr lang="de-DE" sz="2000" b="0" i="0" u="none" strike="noStrike" dirty="0" err="1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Ärzt</a:t>
            </a: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*innen (teils hoher Anteil der Arbeitszeit)</a:t>
            </a:r>
          </a:p>
          <a:p>
            <a:pPr>
              <a:buFont typeface="Symbol" pitchFamily="2" charset="2"/>
              <a:buChar char="-"/>
            </a:pP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Fokus auf den aktuellen Konsultationsgrund gilt es, die wichtigsten Informationen über einen Patienten übersichtlich und verständlich zusammenzufassen </a:t>
            </a:r>
          </a:p>
          <a:p>
            <a:pPr>
              <a:buFont typeface="Symbol" pitchFamily="2" charset="2"/>
              <a:buChar char="-"/>
            </a:pP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Arztbrief als DAS „Bindeglied“ zwischen stationärer und ambulanter Betreuung der Patient*innen</a:t>
            </a:r>
          </a:p>
          <a:p>
            <a:pPr>
              <a:buFont typeface="Symbol" pitchFamily="2" charset="2"/>
              <a:buChar char="-"/>
            </a:pP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strukturiertes Vorgehen ist zwingend notwendig und ermöglicht einem im klinischen Alltag, schnell eine Routine zu entwickeln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/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F3DD3-0B74-06B2-BD11-0DDF9FC705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0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2581"/>
    </mc:Choice>
    <mc:Fallback xmlns="">
      <p:transition spd="slow" advTm="8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125" y="1584325"/>
            <a:ext cx="7985125" cy="561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ea typeface="+mj-ea"/>
              </a:rPr>
              <a:t>Vielen Dank und Gutes Gelingen!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2"/>
          </p:nvPr>
        </p:nvSpPr>
        <p:spPr>
          <a:xfrm>
            <a:off x="365125" y="2449513"/>
            <a:ext cx="6924675" cy="2457450"/>
          </a:xfrm>
        </p:spPr>
        <p:txBody>
          <a:bodyPr/>
          <a:lstStyle/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Ihr </a:t>
            </a: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POL-1 Team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11E2A7-A27D-61F0-DD07-A0BF21858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1"/>
    </mc:Choice>
    <mc:Fallback xmlns="">
      <p:transition spd="slow" advTm="1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Agenda: Wie erstelle ich einen geeigneten Arztbrief?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Infektiologie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E755139-2477-4C1B-878E-80507C1D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3" y="4149726"/>
            <a:ext cx="688950" cy="4034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1A643760-96BF-E53B-544F-5957DCD9B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63" y="1250448"/>
            <a:ext cx="8233200" cy="3441802"/>
          </a:xfrm>
        </p:spPr>
        <p:txBody>
          <a:bodyPr>
            <a:normAutofit/>
          </a:bodyPr>
          <a:lstStyle/>
          <a:p>
            <a:pPr marL="444500" lvl="1" indent="0">
              <a:buNone/>
              <a:defRPr/>
            </a:pPr>
            <a:endParaRPr lang="de-DE" sz="1800" dirty="0">
              <a:ea typeface="ＭＳ Ｐゴシック" charset="0"/>
            </a:endParaRPr>
          </a:p>
          <a:p>
            <a:r>
              <a:rPr lang="de-DE" sz="2000" dirty="0"/>
              <a:t>Funktion des Arztbriefes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Allgemeine Hinweise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Abschnitte des Arztbriefes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Zusammenfassung</a:t>
            </a: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6CEA2C-02EE-EBF6-AEE7-2DA2B70EA2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6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6266"/>
    </mc:Choice>
    <mc:Fallback xmlns="">
      <p:transition spd="slow" advTm="36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29CE4-FC8A-A2E0-6C00-6BBF62D0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18" y="24906"/>
            <a:ext cx="8234363" cy="758825"/>
          </a:xfrm>
        </p:spPr>
        <p:txBody>
          <a:bodyPr/>
          <a:lstStyle/>
          <a:p>
            <a:r>
              <a:rPr lang="de-DE" dirty="0"/>
              <a:t>Dokumente zum Nachlesen im Studierendenportal….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53A134-A1B5-6E30-15E4-C16EC99D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4819" y="969847"/>
            <a:ext cx="4117182" cy="331083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DB4A0F-1957-53DB-FD3B-C21C15025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B063A1-0F12-271C-AD70-7CB57EEE4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681" y="969847"/>
            <a:ext cx="3424407" cy="37629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CE4B05-B01D-B083-327B-AF77F7FEA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769" y="4487312"/>
            <a:ext cx="2171700" cy="228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7E8FFEA-74BE-08BF-FF26-D64A42E6389E}"/>
              </a:ext>
            </a:extLst>
          </p:cNvPr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Infektiologie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1BDA9A-5BAF-D068-A23F-490614FA42EE}"/>
              </a:ext>
            </a:extLst>
          </p:cNvPr>
          <p:cNvSpPr txBox="1"/>
          <p:nvPr/>
        </p:nvSpPr>
        <p:spPr>
          <a:xfrm>
            <a:off x="646604" y="4348812"/>
            <a:ext cx="25011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i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 Arztbrief im POL-Kurs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E0859A1-6C9D-696E-6C6F-86D37C615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2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6"/>
    </mc:Choice>
    <mc:Fallback xmlns="">
      <p:transition spd="slow" advTm="5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Funktion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444500" lvl="1" indent="0">
              <a:buNone/>
              <a:defRPr/>
            </a:pPr>
            <a:endParaRPr lang="de-DE" sz="1800" dirty="0">
              <a:ea typeface="ＭＳ Ｐゴシック" charset="0"/>
            </a:endParaRPr>
          </a:p>
          <a:p>
            <a:pPr>
              <a:lnSpc>
                <a:spcPct val="150000"/>
              </a:lnSpc>
            </a:pPr>
            <a:r>
              <a:rPr lang="de-DE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Arztbrief als </a:t>
            </a:r>
            <a:r>
              <a:rPr lang="de-DE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präzise Darstellung</a:t>
            </a:r>
            <a:r>
              <a:rPr lang="de-DE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stationären Aufenthalts inkl. der stattgehabten </a:t>
            </a:r>
            <a:r>
              <a:rPr lang="de-DE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Diagnostik und Therapie </a:t>
            </a:r>
            <a:r>
              <a:rPr lang="de-DE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sowie der zum Behandlungskonzept gehörenden </a:t>
            </a:r>
            <a:r>
              <a:rPr lang="de-DE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poststationären</a:t>
            </a:r>
            <a:r>
              <a:rPr lang="de-DE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Maßnahmen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Fokus auf den aktuellen Konsultationsgrund gilt es, die wichtigsten Informationen über einen Patienten </a:t>
            </a:r>
            <a:r>
              <a:rPr lang="de-DE" sz="2000" b="0" i="1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übersichtlich und verständlich</a:t>
            </a:r>
            <a:r>
              <a:rPr lang="de-DE" sz="20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zusammenzufassen</a:t>
            </a:r>
            <a:r>
              <a:rPr lang="de-DE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4F5621-E6CC-8120-B858-02B5FD7E07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3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1349"/>
    </mc:Choice>
    <mc:Fallback xmlns="">
      <p:transition spd="slow" advTm="7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Allgemeine hinweise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 fontScale="55000" lnSpcReduction="20000"/>
          </a:bodyPr>
          <a:lstStyle/>
          <a:p>
            <a:pPr marL="444500" lvl="1" indent="0">
              <a:buNone/>
              <a:defRPr/>
            </a:pPr>
            <a:endParaRPr lang="de-DE" sz="2900" dirty="0">
              <a:ea typeface="ＭＳ Ｐゴシック" charset="0"/>
            </a:endParaRPr>
          </a:p>
          <a:p>
            <a:pPr>
              <a:lnSpc>
                <a:spcPct val="150000"/>
              </a:lnSpc>
            </a:pPr>
            <a:r>
              <a:rPr lang="de-DE" sz="3600" b="1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Umfang</a:t>
            </a:r>
            <a:endParaRPr lang="de-DE" sz="3600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 gilt das Prinzip „So viel wie nötig und so wenig wie möglich“!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Klare, übersichtliche Struktur </a:t>
            </a:r>
          </a:p>
          <a:p>
            <a:pPr marL="457200" lvl="1" indent="0" algn="l">
              <a:buNone/>
            </a:pPr>
            <a:endParaRPr lang="de-DE" sz="2900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Ausdruck/Stil</a:t>
            </a:r>
            <a:endParaRPr lang="de-DE" sz="3600" b="0" i="0" u="none" strike="noStrike" dirty="0">
              <a:solidFill>
                <a:srgbClr val="1A1C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 Arztbrief wird in der dritten Person Singular (er, sie, es) und der ersten Person Plural (wir) verfasst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Vermeidung uneindeutiger oder sperriger Floskeln und langer Schachtelsätze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Vermeidung von Abkürzungen, die nicht gängig oder mehrdeutig sind (z.B. HWI, LE </a:t>
            </a:r>
            <a:r>
              <a:rPr lang="de-DE" sz="2900" b="0" i="0" u="none" strike="noStrike" dirty="0" err="1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u.ä.</a:t>
            </a: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Vermeidung von Tautologien (z.B</a:t>
            </a:r>
            <a:r>
              <a:rPr lang="de-DE" sz="2900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„</a:t>
            </a: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 abgeleitete EEG“, „die entnommene </a:t>
            </a:r>
            <a:r>
              <a:rPr lang="de-DE" sz="2900" b="0" i="0" u="none" strike="noStrike" dirty="0" err="1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Liquorprobe</a:t>
            </a:r>
            <a:r>
              <a:rPr lang="de-DE" sz="2900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“, „das abgenommene Blut“)</a:t>
            </a:r>
          </a:p>
          <a:p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D6B91A-CE9E-BE52-5303-82F2E679E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61"/>
    </mc:Choice>
    <mc:Fallback xmlns="">
      <p:transition spd="slow" advTm="11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444500" lvl="1" indent="0">
              <a:buNone/>
              <a:defRPr/>
            </a:pPr>
            <a:endParaRPr lang="de-DE" sz="1800" dirty="0">
              <a:ea typeface="ＭＳ Ｐゴシック" charset="0"/>
            </a:endParaRPr>
          </a:p>
          <a:p>
            <a:pPr>
              <a:lnSpc>
                <a:spcPct val="150000"/>
              </a:lnSpc>
            </a:pPr>
            <a:r>
              <a:rPr lang="de-DE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Arztbrief haben keinen fest definierten Standard und variieren je nach Klinik bzw. Fachgebiet teilweise recht unterschiedlich</a:t>
            </a:r>
            <a:endParaRPr lang="de-DE" sz="20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1A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folgende Abschnitte haben sich aber etabliert…..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4FDA17-92E2-2E13-6699-1E1EF9D053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2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0"/>
    </mc:Choice>
    <mc:Fallback xmlns="">
      <p:transition spd="slow" advTm="2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„Einleitung“</a:t>
            </a:r>
          </a:p>
          <a:p>
            <a:pPr>
              <a:lnSpc>
                <a:spcPct val="150000"/>
              </a:lnSpc>
            </a:pPr>
            <a:r>
              <a:rPr lang="de-DE" dirty="0"/>
              <a:t>Datum und Ort der Erstellung des Arztbriefes </a:t>
            </a:r>
          </a:p>
          <a:p>
            <a:pPr>
              <a:lnSpc>
                <a:spcPct val="150000"/>
              </a:lnSpc>
            </a:pPr>
            <a:r>
              <a:rPr lang="de-DE" dirty="0"/>
              <a:t>Anrede: Sehr geehrte(</a:t>
            </a:r>
            <a:r>
              <a:rPr lang="de-DE" dirty="0" err="1"/>
              <a:t>r</a:t>
            </a:r>
            <a:r>
              <a:rPr lang="de-DE" dirty="0"/>
              <a:t>) Frau/Herr (Prof.) (Dr.) Behandler*in </a:t>
            </a:r>
          </a:p>
          <a:p>
            <a:pPr>
              <a:lnSpc>
                <a:spcPct val="150000"/>
              </a:lnSpc>
            </a:pPr>
            <a:r>
              <a:rPr lang="de-DE" dirty="0"/>
              <a:t>„Wir berichten über den Patienten XY, geb. am XX.XX.XXXX, wohnhaft in Musterstraße 12 in 01234 Musterstadt, der sich vom XX.XX.XXXX bis XX.XX.XXXX in unserer stationären Behandlung befand.“</a:t>
            </a: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37AA52-DE7B-F1B3-16D6-5A4395CD0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8"/>
    </mc:Choice>
    <mc:Fallback xmlns="">
      <p:transition spd="slow" advTm="4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„Diagnosen“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Möglichst kurz und präzise ausdrücken 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Zuerst ICD-10 Diagnosen, die einen Bezug zum Aufnahmegrund haben </a:t>
            </a:r>
            <a:r>
              <a:rPr lang="de-DE" b="0" i="1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(Hauptdiagnosen)</a:t>
            </a: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dann weitere Diagnosen mit absteigender Relevanz </a:t>
            </a:r>
            <a:r>
              <a:rPr lang="de-DE" b="0" i="1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(Nebendiagnosen)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Mehrere thematisch zusammenhängende Diagnosen lassen sich oftmals unter einem Punkt zusammen fassen </a:t>
            </a:r>
          </a:p>
          <a:p>
            <a:pPr algn="l">
              <a:spcAft>
                <a:spcPts val="600"/>
              </a:spcAft>
              <a:buFont typeface="Symbol" pitchFamily="2" charset="2"/>
              <a:buChar char="-"/>
            </a:pPr>
            <a:r>
              <a:rPr lang="de-DE" b="0" i="1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Nicht Symptome mit Diagnosen vermischen! </a:t>
            </a:r>
          </a:p>
          <a:p>
            <a:pPr algn="l">
              <a:buFont typeface="Symbol" pitchFamily="2" charset="2"/>
              <a:buChar char="-"/>
            </a:pPr>
            <a:r>
              <a:rPr lang="de-DE" b="0" i="1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Kritische Prüfung von Diagnosen aus vorherigen Arztbriefen! </a:t>
            </a:r>
          </a:p>
          <a:p>
            <a:pPr marL="0" indent="0">
              <a:buNone/>
              <a:defRPr/>
            </a:pPr>
            <a:endParaRPr lang="de-DE" dirty="0">
              <a:ea typeface="ＭＳ Ｐゴシック" charset="0"/>
            </a:endParaRP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D4CF4F-BB37-397B-C031-CE56F7F77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20"/>
    </mc:Choice>
    <mc:Fallback xmlns="">
      <p:transition spd="slow" advTm="7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abschnitte des Arztbriefes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57200" y="1159200"/>
            <a:ext cx="8233200" cy="34418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FF0000"/>
                </a:solidFill>
              </a:rPr>
              <a:t>„Anamnese“</a:t>
            </a:r>
          </a:p>
          <a:p>
            <a:pPr algn="l">
              <a:buFont typeface="Symbol" pitchFamily="2" charset="2"/>
              <a:buChar char="-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Vorstellungsgrund und Art der Vorstellung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welchen Symptomen stellte sich der Patient*in in der Rettungsstelle vor?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 hat warum eingewiesen?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1A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Weshalb wurde der Rettungswagen gerufen? Wie wurde der Patient vorgefunden?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Weitere Vorgeschichte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Vegetative Anamnese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Genussmittel- und Suchtanamnese</a:t>
            </a:r>
          </a:p>
          <a:p>
            <a:pPr algn="l">
              <a:buFont typeface="Symbol" pitchFamily="2" charset="2"/>
              <a:buChar char="-"/>
            </a:pPr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Familien- und Sozialanamnese</a:t>
            </a:r>
          </a:p>
          <a:p>
            <a:pPr marL="715963" lvl="1" indent="-271463">
              <a:defRPr/>
            </a:pPr>
            <a:endParaRPr lang="de-DE" dirty="0">
              <a:ea typeface="ＭＳ Ｐゴシック" charset="0"/>
            </a:endParaRPr>
          </a:p>
          <a:p>
            <a:pPr marL="0" indent="0" eaLnBrk="1" hangingPunct="1">
              <a:buNone/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5F42C0-204D-4ED9-9A2B-61834C007966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2672"/>
            <a:ext cx="70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POL-1 Kurs „Infektiologie und Immunologie“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Arztbriefe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B8F768-1F40-3424-A10B-244D464BF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4"/>
    </mc:Choice>
    <mc:Fallback xmlns="">
      <p:transition spd="slow" advTm="5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Vorlage 16 zu 9 - MF">
  <a:themeElements>
    <a:clrScheme name="mf">
      <a:dk1>
        <a:srgbClr val="000000"/>
      </a:dk1>
      <a:lt1>
        <a:srgbClr val="FFFFFF"/>
      </a:lt1>
      <a:dk2>
        <a:srgbClr val="262A31"/>
      </a:dk2>
      <a:lt2>
        <a:srgbClr val="E7E6E6"/>
      </a:lt2>
      <a:accent1>
        <a:srgbClr val="008AC9"/>
      </a:accent1>
      <a:accent2>
        <a:srgbClr val="00A7D6"/>
      </a:accent2>
      <a:accent3>
        <a:srgbClr val="FF5451"/>
      </a:accent3>
      <a:accent4>
        <a:srgbClr val="8AC2D1"/>
      </a:accent4>
      <a:accent5>
        <a:srgbClr val="262A31"/>
      </a:accent5>
      <a:accent6>
        <a:srgbClr val="FFFFFF"/>
      </a:accent6>
      <a:hlink>
        <a:srgbClr val="8AC2D1"/>
      </a:hlink>
      <a:folHlink>
        <a:srgbClr val="B02F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07EE94A0-D2A2-4F67-BA73-4CB85A4C940B}"/>
    </a:ext>
  </a:extLst>
</a:theme>
</file>

<file path=ppt/theme/theme2.xml><?xml version="1.0" encoding="utf-8"?>
<a:theme xmlns:a="http://schemas.openxmlformats.org/drawingml/2006/main" name="Master2_UniLeipzig_PPT Vorlage">
  <a:themeElements>
    <a:clrScheme name="MF 2018">
      <a:dk1>
        <a:srgbClr val="000000"/>
      </a:dk1>
      <a:lt1>
        <a:sysClr val="window" lastClr="FFFFFF"/>
      </a:lt1>
      <a:dk2>
        <a:srgbClr val="262A31"/>
      </a:dk2>
      <a:lt2>
        <a:srgbClr val="FFFFFF"/>
      </a:lt2>
      <a:accent1>
        <a:srgbClr val="008AC9"/>
      </a:accent1>
      <a:accent2>
        <a:srgbClr val="00A7D6"/>
      </a:accent2>
      <a:accent3>
        <a:srgbClr val="8AC2D1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8A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F 2018">
    <a:dk1>
      <a:srgbClr val="000000"/>
    </a:dk1>
    <a:lt1>
      <a:sysClr val="window" lastClr="FFFFFF"/>
    </a:lt1>
    <a:dk2>
      <a:srgbClr val="262A31"/>
    </a:dk2>
    <a:lt2>
      <a:srgbClr val="FFFFFF"/>
    </a:lt2>
    <a:accent1>
      <a:srgbClr val="008AC9"/>
    </a:accent1>
    <a:accent2>
      <a:srgbClr val="00A7D6"/>
    </a:accent2>
    <a:accent3>
      <a:srgbClr val="8AC2D1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008AC9"/>
    </a:folHlink>
  </a:clrScheme>
</a:themeOverride>
</file>

<file path=ppt/theme/themeOverride2.xml><?xml version="1.0" encoding="utf-8"?>
<a:themeOverride xmlns:a="http://schemas.openxmlformats.org/drawingml/2006/main">
  <a:clrScheme name="MF 2018">
    <a:dk1>
      <a:srgbClr val="000000"/>
    </a:dk1>
    <a:lt1>
      <a:sysClr val="window" lastClr="FFFFFF"/>
    </a:lt1>
    <a:dk2>
      <a:srgbClr val="262A31"/>
    </a:dk2>
    <a:lt2>
      <a:srgbClr val="FFFFFF"/>
    </a:lt2>
    <a:accent1>
      <a:srgbClr val="008AC9"/>
    </a:accent1>
    <a:accent2>
      <a:srgbClr val="00A7D6"/>
    </a:accent2>
    <a:accent3>
      <a:srgbClr val="8AC2D1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008AC9"/>
    </a:folHlink>
  </a:clrScheme>
</a:themeOverride>
</file>

<file path=ppt/theme/themeOverride3.xml><?xml version="1.0" encoding="utf-8"?>
<a:themeOverride xmlns:a="http://schemas.openxmlformats.org/drawingml/2006/main">
  <a:clrScheme name="MF 2018">
    <a:dk1>
      <a:srgbClr val="000000"/>
    </a:dk1>
    <a:lt1>
      <a:sysClr val="window" lastClr="FFFFFF"/>
    </a:lt1>
    <a:dk2>
      <a:srgbClr val="262A31"/>
    </a:dk2>
    <a:lt2>
      <a:srgbClr val="FFFFFF"/>
    </a:lt2>
    <a:accent1>
      <a:srgbClr val="008AC9"/>
    </a:accent1>
    <a:accent2>
      <a:srgbClr val="00A7D6"/>
    </a:accent2>
    <a:accent3>
      <a:srgbClr val="8AC2D1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008AC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191028_PPT_ 16 zu 9_nur_MF</Template>
  <TotalTime>0</TotalTime>
  <Words>926</Words>
  <Application>Microsoft Office PowerPoint</Application>
  <PresentationFormat>Bildschirmpräsentation (16:9)</PresentationFormat>
  <Paragraphs>146</Paragraphs>
  <Slides>16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Futura</vt:lpstr>
      <vt:lpstr>Symbol</vt:lpstr>
      <vt:lpstr>Vorlage 16 zu 9 - MF</vt:lpstr>
      <vt:lpstr>Master2_UniLeipzig_PPT Vorlage</vt:lpstr>
      <vt:lpstr>POL1- Kurs „Infektiologie, Immunologie, Immunonkologie“  Verfassen von Arztbriefen</vt:lpstr>
      <vt:lpstr>Agenda: Wie erstelle ich einen geeigneten Arztbrief?</vt:lpstr>
      <vt:lpstr>Dokumente zum Nachlesen im Studierendenportal….</vt:lpstr>
      <vt:lpstr>Funktion des Arztbriefes</vt:lpstr>
      <vt:lpstr>Allgemeine hinweise</vt:lpstr>
      <vt:lpstr>abschnitte des Arztbriefes</vt:lpstr>
      <vt:lpstr>abschnitte des Arztbriefes</vt:lpstr>
      <vt:lpstr>abschnitte des Arztbriefes</vt:lpstr>
      <vt:lpstr>abschnitte des Arztbriefes</vt:lpstr>
      <vt:lpstr>abschnitte des Arztbriefes</vt:lpstr>
      <vt:lpstr>abschnitte des Arztbriefes</vt:lpstr>
      <vt:lpstr>abschnitte des Arztbriefes</vt:lpstr>
      <vt:lpstr>abschnitte des Arztbriefes</vt:lpstr>
      <vt:lpstr>abschnitte des Arztbriefes</vt:lpstr>
      <vt:lpstr>Zusammenfassung</vt:lpstr>
      <vt:lpstr>Vielen Dank und Gutes Gelingen!</vt:lpstr>
    </vt:vector>
  </TitlesOfParts>
  <Company>Universitätsklinikum Leipzig AöR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in Arial Bold Kann auch dreizeilig sein muss aber nicht</dc:title>
  <dc:creator>Silbermann, Claudia</dc:creator>
  <cp:lastModifiedBy>Silbermann, Claudia</cp:lastModifiedBy>
  <cp:revision>44</cp:revision>
  <cp:lastPrinted>2017-09-28T12:33:25Z</cp:lastPrinted>
  <dcterms:created xsi:type="dcterms:W3CDTF">2020-07-30T08:52:47Z</dcterms:created>
  <dcterms:modified xsi:type="dcterms:W3CDTF">2023-06-06T08:36:45Z</dcterms:modified>
</cp:coreProperties>
</file>